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p>
            <a:pPr algn="ctr"/>
            <a:r>
              <a:rPr lang="ro-RO" altLang="en-US"/>
              <a:t>NOI TENDINȚE ÎN METODOLOGIA DIDACTICĂ</a:t>
            </a:r>
            <a:endParaRPr lang="ro-RO" altLang="en-US"/>
          </a:p>
        </p:txBody>
      </p:sp>
      <p:sp>
        <p:nvSpPr>
          <p:cNvPr id="5" name="Subtitle 4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p>
            <a:pPr algn="l"/>
            <a:r>
              <a:rPr lang="ro-RO" altLang="en-US" i="1"/>
              <a:t>                          EXPERIMENTUL</a:t>
            </a:r>
            <a:endParaRPr lang="ro-RO" altLang="en-US" i="1"/>
          </a:p>
          <a:p>
            <a:pPr algn="ctr"/>
            <a:r>
              <a:rPr lang="ro-RO" altLang="en-US"/>
              <a:t>Prof. ed. timpurie Ormenișan Viorica</a:t>
            </a:r>
            <a:endParaRPr lang="ro-RO" altLang="en-US"/>
          </a:p>
          <a:p>
            <a:pPr algn="l"/>
            <a:endParaRPr lang="ro-RO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Vulcanul din măr</a:t>
            </a:r>
            <a:endParaRPr lang="ro-RO" altLang="en-US"/>
          </a:p>
        </p:txBody>
      </p:sp>
      <p:pic>
        <p:nvPicPr>
          <p:cNvPr id="5" name="Content Placeholder 4" descr="FB_IMG_170635786366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3990" y="1174750"/>
            <a:ext cx="3714750" cy="4953000"/>
          </a:xfrm>
          <a:prstGeom prst="rect">
            <a:avLst/>
          </a:prstGeom>
        </p:spPr>
      </p:pic>
      <p:pic>
        <p:nvPicPr>
          <p:cNvPr id="6" name="Content Placeholder 5" descr="FB_IMG_170635784747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37045" y="1174750"/>
            <a:ext cx="3909695" cy="495300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8352790" y="1918970"/>
            <a:ext cx="732790" cy="694690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Dezghețăm dinozaurii!</a:t>
            </a:r>
            <a:endParaRPr lang="ro-RO" altLang="en-US"/>
          </a:p>
        </p:txBody>
      </p:sp>
      <p:pic>
        <p:nvPicPr>
          <p:cNvPr id="6" name="Content Placeholder 5" descr="20240129_1620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94000" y="1174750"/>
            <a:ext cx="6603365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Educație pentru sănătate: Microbii și săpunul</a:t>
            </a:r>
            <a:endParaRPr lang="ro-RO" altLang="en-US"/>
          </a:p>
        </p:txBody>
      </p:sp>
      <p:pic>
        <p:nvPicPr>
          <p:cNvPr id="6" name="Content Placeholder 5" descr="20240129_161525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19500" y="1174750"/>
            <a:ext cx="4953000" cy="4953000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6416040" y="1174750"/>
            <a:ext cx="819785" cy="55943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Dispersia culorii </a:t>
            </a:r>
            <a:endParaRPr lang="ro-RO" altLang="en-US"/>
          </a:p>
        </p:txBody>
      </p:sp>
      <p:pic>
        <p:nvPicPr>
          <p:cNvPr id="6" name="Content Placeholder 5" descr="20240129_16165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19500" y="1174750"/>
            <a:ext cx="4953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885" y="190500"/>
            <a:ext cx="11206480" cy="659765"/>
          </a:xfrm>
        </p:spPr>
        <p:txBody>
          <a:bodyPr/>
          <a:p>
            <a:r>
              <a:rPr lang="ro-RO" altLang="en-US" sz="3200"/>
              <a:t>Experimentul- metodă de explorare a lumii înconjurătoare</a:t>
            </a:r>
            <a:endParaRPr lang="ro-RO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o-RO" altLang="en-US"/>
              <a:t>Potrivit lui Ioan Cerghit, experimentul este definit ca ”o observație provocată, o acțiune de căutare, de încercare, de găsire de dovezi, de legități, este o provocare intenționată, în condiții determinate (instalații, dispozitive, materiale corespunzătoare etc.), a unui fenomen, în scopul observării comportamentului lui, a încercării raporturilor de cauzalitate, al descoperiri esenței acestuia, al verificării de ipoteze”.</a:t>
            </a:r>
            <a:endParaRPr lang="ro-RO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Experimentul în Educația timpurie</a:t>
            </a:r>
            <a:endParaRPr lang="ro-RO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o-RO" altLang="en-US"/>
              <a:t>Începând cu anul 2019, conform Curriculumului pentru educație timpurie, Finalitățile educației timpurii vor avea în vedere o abordare holistică, vizând cele cinci domenii ale dezvoltăriii copilului: dezvoltarea fizică, dezvoltarea socio- emoțională, dezvoltarea cognitivă și cunoașterea lumii, dezvoltarea limbajului și capacități și aptitudini de învățare.</a:t>
            </a:r>
            <a:endParaRPr lang="ro-RO" altLang="en-US"/>
          </a:p>
          <a:p>
            <a:r>
              <a:rPr lang="ro-RO" altLang="en-US"/>
              <a:t>Putem folosi Experimentul ca metodă de dezvoltare a tuturor acestor laturi.</a:t>
            </a:r>
            <a:endParaRPr lang="ro-RO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o-RO" altLang="en-US"/>
              <a:t>Activitatea principală a învățământului de nivel preșcolar este Jocul. </a:t>
            </a:r>
            <a:endParaRPr lang="ro-RO" altLang="en-US"/>
          </a:p>
          <a:p>
            <a:r>
              <a:rPr lang="ro-RO" altLang="en-US"/>
              <a:t>Prin activitățile fundamentale de joc, explorare și experimentare desfășurate la grupa de copii, aceștia pot descoperi tot ceea ce îi înconjoară sau le stârnește interesul: fenomene ale naturii, circuitul apei în natură, universul, diferite transformări ale obiectelor, plantelor, aerul etc.</a:t>
            </a:r>
            <a:endParaRPr lang="ro-RO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o-RO" alt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o-RO" altLang="en-US"/>
              <a:t>Prin Metoda Experimentului creăm experiențe de învățare în care copilul participă activ, aplicând la grupă principiul învățării active și dezvoltând preșcolarilor abilitatea de a înțelege relațiile dintre obiecte.</a:t>
            </a:r>
            <a:endParaRPr lang="ro-RO" altLang="en-US"/>
          </a:p>
          <a:p>
            <a:r>
              <a:rPr lang="ro-RO" altLang="en-US"/>
              <a:t>În acest mod, ei învață prin metoda ”learning by doing”.</a:t>
            </a:r>
            <a:endParaRPr lang="ro-RO" altLang="en-US"/>
          </a:p>
          <a:p>
            <a:r>
              <a:rPr lang="ro-RO" altLang="en-US"/>
              <a:t>La vârsta preșcolară Experimentul științific sau de amuzament este o activitate plăcută, apreciată de copii, în care se confruntă cu diverse fenomene și se joacă cu natura.</a:t>
            </a:r>
            <a:endParaRPr lang="ro-RO" altLang="en-US"/>
          </a:p>
          <a:p>
            <a:endParaRPr lang="ro-RO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EXEMPLE DE EXPERIMENTE  CU PREȘCOLARII</a:t>
            </a:r>
            <a:endParaRPr lang="ro-RO" altLang="en-US"/>
          </a:p>
        </p:txBody>
      </p:sp>
      <p:pic>
        <p:nvPicPr>
          <p:cNvPr id="4" name="Content Placeholder 3" descr="20210114_1045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766310" y="1834515"/>
            <a:ext cx="5722620" cy="429323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72465" y="3060700"/>
            <a:ext cx="2063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o-RO" altLang="en-US" sz="2400" b="1" i="1">
                <a:solidFill>
                  <a:schemeClr val="accent1">
                    <a:lumMod val="75000"/>
                  </a:schemeClr>
                </a:solidFill>
              </a:rPr>
              <a:t>      ”PLOAIA”</a:t>
            </a:r>
            <a:endParaRPr lang="ro-RO" altLang="en-US" sz="2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5941060" y="2420620"/>
            <a:ext cx="1051560" cy="906780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un 5"/>
          <p:cNvSpPr/>
          <p:nvPr/>
        </p:nvSpPr>
        <p:spPr>
          <a:xfrm>
            <a:off x="8645525" y="2101850"/>
            <a:ext cx="709930" cy="37655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Circuitul apei în natură</a:t>
            </a:r>
            <a:endParaRPr lang="ro-RO" altLang="en-US"/>
          </a:p>
        </p:txBody>
      </p:sp>
      <p:pic>
        <p:nvPicPr>
          <p:cNvPr id="4" name="Content Placeholder 3" descr="FB_IMG_170607621804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78125" y="1339215"/>
            <a:ext cx="7447915" cy="5168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>
                <a:sym typeface="+mn-ea"/>
              </a:rPr>
              <a:t>Fabrica de știință</a:t>
            </a:r>
            <a:endParaRPr lang="en-US"/>
          </a:p>
        </p:txBody>
      </p:sp>
      <p:pic>
        <p:nvPicPr>
          <p:cNvPr id="7" name="Content Placeholder 6" descr="FB_IMG_170635799751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3990" y="1174750"/>
            <a:ext cx="3714750" cy="4953000"/>
          </a:xfrm>
          <a:prstGeom prst="rect">
            <a:avLst/>
          </a:prstGeom>
        </p:spPr>
      </p:pic>
      <p:pic>
        <p:nvPicPr>
          <p:cNvPr id="8" name="Content Placeholder 7" descr="FB_IMG_170635798195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990" y="1174750"/>
            <a:ext cx="3714750" cy="4953000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2835275" y="2651760"/>
            <a:ext cx="424180" cy="337820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Sun 2"/>
          <p:cNvSpPr/>
          <p:nvPr/>
        </p:nvSpPr>
        <p:spPr>
          <a:xfrm>
            <a:off x="3079750" y="2362835"/>
            <a:ext cx="443865" cy="39560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Sun 4"/>
          <p:cNvSpPr/>
          <p:nvPr/>
        </p:nvSpPr>
        <p:spPr>
          <a:xfrm>
            <a:off x="4301490" y="2430145"/>
            <a:ext cx="337820" cy="471170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Sun 5"/>
          <p:cNvSpPr/>
          <p:nvPr/>
        </p:nvSpPr>
        <p:spPr>
          <a:xfrm>
            <a:off x="3857625" y="2218055"/>
            <a:ext cx="254635" cy="50101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Sun 8"/>
          <p:cNvSpPr/>
          <p:nvPr/>
        </p:nvSpPr>
        <p:spPr>
          <a:xfrm>
            <a:off x="2275840" y="3182620"/>
            <a:ext cx="255905" cy="38925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Sun 9"/>
          <p:cNvSpPr/>
          <p:nvPr/>
        </p:nvSpPr>
        <p:spPr>
          <a:xfrm>
            <a:off x="7446010" y="3056890"/>
            <a:ext cx="344170" cy="51498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Block Arc 10"/>
          <p:cNvSpPr/>
          <p:nvPr/>
        </p:nvSpPr>
        <p:spPr>
          <a:xfrm rot="19920000">
            <a:off x="7950835" y="2165350"/>
            <a:ext cx="1602105" cy="892175"/>
          </a:xfrm>
          <a:prstGeom prst="blockArc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o-RO" altLang="en-US"/>
              <a:t>Oglinda</a:t>
            </a:r>
            <a:endParaRPr lang="ro-RO" altLang="en-US"/>
          </a:p>
        </p:txBody>
      </p:sp>
      <p:pic>
        <p:nvPicPr>
          <p:cNvPr id="7" name="Content Placeholder 6" descr="FB_IMG_170635796081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443990" y="1174750"/>
            <a:ext cx="3714750" cy="4953000"/>
          </a:xfrm>
          <a:prstGeom prst="rect">
            <a:avLst/>
          </a:prstGeom>
        </p:spPr>
      </p:pic>
      <p:pic>
        <p:nvPicPr>
          <p:cNvPr id="8" name="Content Placeholder 7" descr="FB_IMG_170635791596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990" y="1174750"/>
            <a:ext cx="3714750" cy="4953000"/>
          </a:xfrm>
          <a:prstGeom prst="rect">
            <a:avLst/>
          </a:prstGeom>
        </p:spPr>
      </p:pic>
      <p:sp>
        <p:nvSpPr>
          <p:cNvPr id="2" name="Sun 1"/>
          <p:cNvSpPr/>
          <p:nvPr/>
        </p:nvSpPr>
        <p:spPr>
          <a:xfrm>
            <a:off x="7359015" y="2844800"/>
            <a:ext cx="675005" cy="98361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Sun 2"/>
          <p:cNvSpPr/>
          <p:nvPr/>
        </p:nvSpPr>
        <p:spPr>
          <a:xfrm>
            <a:off x="9018270" y="2748280"/>
            <a:ext cx="410210" cy="680085"/>
          </a:xfrm>
          <a:prstGeom prst="sun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WPS Presentation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Microsoft YaHei</vt:lpstr>
      <vt:lpstr>Arial Unicode MS</vt:lpstr>
      <vt:lpstr>Calibri</vt:lpstr>
      <vt:lpstr>Communications and Dialogues</vt:lpstr>
      <vt:lpstr>NOI TENDINȚE ÎN METODOLOGIA DIDACTICĂ</vt:lpstr>
      <vt:lpstr>Experimentul- metodă de explorare a lumii înconjurătoare</vt:lpstr>
      <vt:lpstr>Experimentul în Educația timpurie</vt:lpstr>
      <vt:lpstr>PowerPoint 演示文稿</vt:lpstr>
      <vt:lpstr>PowerPoint 演示文稿</vt:lpstr>
      <vt:lpstr>EXEMPLE DE EXPERIMENTE  CU PREȘCOLARII</vt:lpstr>
      <vt:lpstr>Circuitul apei în natură</vt:lpstr>
      <vt:lpstr>Fabrica de știință</vt:lpstr>
      <vt:lpstr>Oglinda</vt:lpstr>
      <vt:lpstr>Vulcanul din măr</vt:lpstr>
      <vt:lpstr>Dezghețăm dinozaurii!</vt:lpstr>
      <vt:lpstr>Educație pentru sănătate: Microbii și săpunul</vt:lpstr>
      <vt:lpstr>Dispersia culorii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veres</cp:lastModifiedBy>
  <cp:revision>20</cp:revision>
  <dcterms:created xsi:type="dcterms:W3CDTF">2024-01-27T11:35:00Z</dcterms:created>
  <dcterms:modified xsi:type="dcterms:W3CDTF">2025-05-08T17:37:24Z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E10E024D4B2641ABA526DD720F155042_13</vt:lpwstr>
  </property>
  <property fmtid="{D5CDD505-2E9C-101B-9397-08002B2CF9AE}" pid="3" name="KSOProductBuildVer">
    <vt:lpwstr>1033-12.2.0.21172</vt:lpwstr>
  </property>
</Properties>
</file>